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notesMasterIdLst>
    <p:notesMasterId r:id="rId10"/>
  </p:notesMasterIdLst>
  <p:sldIdLst>
    <p:sldId id="256" r:id="rId2"/>
    <p:sldId id="272" r:id="rId3"/>
    <p:sldId id="276" r:id="rId4"/>
    <p:sldId id="277" r:id="rId5"/>
    <p:sldId id="257" r:id="rId6"/>
    <p:sldId id="258" r:id="rId7"/>
    <p:sldId id="259" r:id="rId8"/>
    <p:sldId id="261" r:id="rId9"/>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 Boer" initials="MB" lastIdx="1" clrIdx="0">
    <p:extLst>
      <p:ext uri="{19B8F6BF-5375-455C-9EA6-DF929625EA0E}">
        <p15:presenceInfo xmlns:p15="http://schemas.microsoft.com/office/powerpoint/2012/main" userId="S::M.Boer@krosbv.nl::397199c1-cb76-46db-ba85-47e6a0e47dd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C309B9-0A8E-4BFF-B7B8-D80FEECDCF91}" v="155" dt="2022-01-20T08:27:43.98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26" autoAdjust="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2E0246DB-F9F2-421C-B304-B061D4FA7464}" type="datetimeFigureOut">
              <a:rPr lang="nl-NL" smtClean="0"/>
              <a:t>2-2-2022</a:t>
            </a:fld>
            <a:endParaRPr lang="nl-NL"/>
          </a:p>
        </p:txBody>
      </p:sp>
      <p:sp>
        <p:nvSpPr>
          <p:cNvPr id="4" name="Tijdelijke aanduiding voor dia-afbeelding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4F460387-7910-4C40-946A-1EF4893DFDDA}" type="slidenum">
              <a:rPr lang="nl-NL" smtClean="0"/>
              <a:t>‹nr.›</a:t>
            </a:fld>
            <a:endParaRPr lang="nl-NL"/>
          </a:p>
        </p:txBody>
      </p:sp>
    </p:spTree>
    <p:extLst>
      <p:ext uri="{BB962C8B-B14F-4D97-AF65-F5344CB8AC3E}">
        <p14:creationId xmlns:p14="http://schemas.microsoft.com/office/powerpoint/2010/main" val="3249062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Tredes</a:t>
            </a:r>
            <a:endParaRPr lang="nl-NL" dirty="0"/>
          </a:p>
          <a:p>
            <a:r>
              <a:rPr lang="nl-NL" dirty="0"/>
              <a:t>De Safety Culture Ladder bestaat uit vijf </a:t>
            </a:r>
            <a:r>
              <a:rPr lang="nl-NL" dirty="0" err="1"/>
              <a:t>tredes</a:t>
            </a:r>
            <a:r>
              <a:rPr lang="nl-NL" dirty="0"/>
              <a:t> en telt achttien bedrijfsaspecten; van managementinteresse tot medewerkersbetrokkenheid. Voor alle aspecten is per trede aangegeven waar een organisatie aan moet voldoen (de eis), welke criteria hierbij horen (de norm), hoe die criteria gewaardeerd worden (de scores) en waar een onafhankelijke auditor op moet letten; met andere woorden waar vind je de bewijzen? De Safety Culture Ladder moet organisaties via positieve prikkels stimuleren om te investeren in hun veiligheidscultuur.</a:t>
            </a:r>
          </a:p>
        </p:txBody>
      </p:sp>
      <p:sp>
        <p:nvSpPr>
          <p:cNvPr id="4" name="Tijdelijke aanduiding voor dianummer 3"/>
          <p:cNvSpPr>
            <a:spLocks noGrp="1"/>
          </p:cNvSpPr>
          <p:nvPr>
            <p:ph type="sldNum" sz="quarter" idx="5"/>
          </p:nvPr>
        </p:nvSpPr>
        <p:spPr/>
        <p:txBody>
          <a:bodyPr/>
          <a:lstStyle/>
          <a:p>
            <a:fld id="{4F460387-7910-4C40-946A-1EF4893DFDDA}" type="slidenum">
              <a:rPr lang="nl-NL" smtClean="0"/>
              <a:t>7</a:t>
            </a:fld>
            <a:endParaRPr lang="nl-NL"/>
          </a:p>
        </p:txBody>
      </p:sp>
    </p:spTree>
    <p:extLst>
      <p:ext uri="{BB962C8B-B14F-4D97-AF65-F5344CB8AC3E}">
        <p14:creationId xmlns:p14="http://schemas.microsoft.com/office/powerpoint/2010/main" val="3946026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438947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a:t>Klik om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876429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08312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a:t>Klik om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14217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759061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28762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677740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118618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a:t>Klik om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180786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39298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8941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73971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166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304363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a:t>Klik om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025487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885432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2/2/2022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2042886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6" name="Rectangle 7">
            <a:extLst>
              <a:ext uri="{FF2B5EF4-FFF2-40B4-BE49-F238E27FC236}">
                <a16:creationId xmlns:a16="http://schemas.microsoft.com/office/drawing/2014/main" id="{F81819F9-8CAC-4A6C-8F06-0482027F9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1F13ADD1-77D5-4400-B220-C7E04D6C55E7}"/>
              </a:ext>
            </a:extLst>
          </p:cNvPr>
          <p:cNvSpPr>
            <a:spLocks noGrp="1"/>
          </p:cNvSpPr>
          <p:nvPr>
            <p:ph type="subTitle" idx="1"/>
          </p:nvPr>
        </p:nvSpPr>
        <p:spPr>
          <a:xfrm>
            <a:off x="3373062" y="4127644"/>
            <a:ext cx="8131550" cy="1126283"/>
          </a:xfrm>
        </p:spPr>
        <p:txBody>
          <a:bodyPr>
            <a:normAutofit/>
          </a:bodyPr>
          <a:lstStyle/>
          <a:p>
            <a:r>
              <a:rPr lang="nl-NL" dirty="0"/>
              <a:t>Implementatie binnen SSB Bouman en SSB Offshore</a:t>
            </a:r>
          </a:p>
        </p:txBody>
      </p:sp>
      <p:sp>
        <p:nvSpPr>
          <p:cNvPr id="2" name="Titel 1">
            <a:extLst>
              <a:ext uri="{FF2B5EF4-FFF2-40B4-BE49-F238E27FC236}">
                <a16:creationId xmlns:a16="http://schemas.microsoft.com/office/drawing/2014/main" id="{EFD82F1A-23E7-4C08-B09C-16109969E461}"/>
              </a:ext>
            </a:extLst>
          </p:cNvPr>
          <p:cNvSpPr>
            <a:spLocks noGrp="1"/>
          </p:cNvSpPr>
          <p:nvPr>
            <p:ph type="ctrTitle"/>
          </p:nvPr>
        </p:nvSpPr>
        <p:spPr>
          <a:xfrm>
            <a:off x="3373062" y="1864865"/>
            <a:ext cx="8131550" cy="2262781"/>
          </a:xfrm>
        </p:spPr>
        <p:txBody>
          <a:bodyPr>
            <a:normAutofit/>
          </a:bodyPr>
          <a:lstStyle/>
          <a:p>
            <a:r>
              <a:rPr lang="nl-NL" dirty="0"/>
              <a:t>Safety Culture ladder &amp; CO2 prestatieladder</a:t>
            </a:r>
          </a:p>
        </p:txBody>
      </p:sp>
      <p:sp>
        <p:nvSpPr>
          <p:cNvPr id="7" name="Rectangle 9">
            <a:extLst>
              <a:ext uri="{FF2B5EF4-FFF2-40B4-BE49-F238E27FC236}">
                <a16:creationId xmlns:a16="http://schemas.microsoft.com/office/drawing/2014/main" id="{4A98CC08-AEC2-4E8F-8F52-0F5C6372D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11">
            <a:extLst>
              <a:ext uri="{FF2B5EF4-FFF2-40B4-BE49-F238E27FC236}">
                <a16:creationId xmlns:a16="http://schemas.microsoft.com/office/drawing/2014/main" id="{5D1545E6-EB3C-4478-A661-A2CA963F12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3" name="Freeform 11">
              <a:extLst>
                <a:ext uri="{FF2B5EF4-FFF2-40B4-BE49-F238E27FC236}">
                  <a16:creationId xmlns:a16="http://schemas.microsoft.com/office/drawing/2014/main" id="{B2E5B960-0C5D-4F77-8E9F-9F3D883D8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258E44FC-92AD-43A0-BB05-DB268C82D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4" name="Freeform 13">
              <a:extLst>
                <a:ext uri="{FF2B5EF4-FFF2-40B4-BE49-F238E27FC236}">
                  <a16:creationId xmlns:a16="http://schemas.microsoft.com/office/drawing/2014/main" id="{C63D3083-A56C-4199-8DE0-63C8BE9EDF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5" name="Freeform 14">
              <a:extLst>
                <a:ext uri="{FF2B5EF4-FFF2-40B4-BE49-F238E27FC236}">
                  <a16:creationId xmlns:a16="http://schemas.microsoft.com/office/drawing/2014/main" id="{C7CD3581-635D-438F-A64F-68404E7AE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6" name="Freeform 15">
              <a:extLst>
                <a:ext uri="{FF2B5EF4-FFF2-40B4-BE49-F238E27FC236}">
                  <a16:creationId xmlns:a16="http://schemas.microsoft.com/office/drawing/2014/main" id="{AD6904C0-211C-41A2-BDB8-3B07C90BBB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48" name="Freeform 16">
              <a:extLst>
                <a:ext uri="{FF2B5EF4-FFF2-40B4-BE49-F238E27FC236}">
                  <a16:creationId xmlns:a16="http://schemas.microsoft.com/office/drawing/2014/main" id="{B0837DA6-CAF9-4E78-A39E-6358EDE2B1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0A99DD7D-3AB3-471E-842F-8AFEA09D07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9C70B0D4-92FE-478F-86BD-93BA2C4DF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C9156BE6-11D4-4696-9E3F-C325BFAC81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4E667226-1D20-4A9D-BBE3-AC17EA436F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2F87E3B6-5202-4434-9B26-42B46774F3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AEA5E85F-F1F4-40E4-A62C-95324F674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49" name="Group 25">
            <a:extLst>
              <a:ext uri="{FF2B5EF4-FFF2-40B4-BE49-F238E27FC236}">
                <a16:creationId xmlns:a16="http://schemas.microsoft.com/office/drawing/2014/main" id="{40A75861-F6C5-44A9-B161-B03701CBDE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2EE642D-4F69-47C0-99BA-CE43503573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26178CE4-DA2D-46EA-AB8D-341C5AC563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698E9F53-8381-4FA5-A510-846925D242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B13CE284-F21E-411B-BB8E-9C03B853CE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23DF4578-4703-437C-A797-2A2D0CEE5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F878F330-AF64-4F8F-88FD-A4A408D6D3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AC9B00BF-4FB7-42FA-BBBD-7DB54ED3F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BD3D64CA-2AAD-4609-8DAA-3EAD4609A6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C669E05A-8550-4E91-B29E-E1912228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F8C1FD53-1E8F-46CA-BC2D-FCEC4DAE0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CC97A31F-CFDE-4EA3-98F1-13FDD16702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9E1540E7-E6C3-4907-B70A-B175683655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50" name="Freeform 11">
            <a:extLst>
              <a:ext uri="{FF2B5EF4-FFF2-40B4-BE49-F238E27FC236}">
                <a16:creationId xmlns:a16="http://schemas.microsoft.com/office/drawing/2014/main" id="{1310EFE2-B91D-47E7-B117-C2A802800A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pic>
        <p:nvPicPr>
          <p:cNvPr id="52" name="Afbeelding 51">
            <a:extLst>
              <a:ext uri="{FF2B5EF4-FFF2-40B4-BE49-F238E27FC236}">
                <a16:creationId xmlns:a16="http://schemas.microsoft.com/office/drawing/2014/main" id="{6F6DC12F-4FC5-4D90-809F-4D1E22D2E00C}"/>
              </a:ext>
            </a:extLst>
          </p:cNvPr>
          <p:cNvPicPr>
            <a:picLocks noChangeAspect="1"/>
          </p:cNvPicPr>
          <p:nvPr/>
        </p:nvPicPr>
        <p:blipFill>
          <a:blip r:embed="rId2"/>
          <a:stretch>
            <a:fillRect/>
          </a:stretch>
        </p:blipFill>
        <p:spPr>
          <a:xfrm>
            <a:off x="4348801" y="478053"/>
            <a:ext cx="2810447" cy="811145"/>
          </a:xfrm>
          <a:prstGeom prst="rect">
            <a:avLst/>
          </a:prstGeom>
        </p:spPr>
      </p:pic>
      <p:pic>
        <p:nvPicPr>
          <p:cNvPr id="54" name="Afbeelding 53" descr="Afbeelding met tekst&#10;&#10;Automatisch gegenereerde beschrijving">
            <a:extLst>
              <a:ext uri="{FF2B5EF4-FFF2-40B4-BE49-F238E27FC236}">
                <a16:creationId xmlns:a16="http://schemas.microsoft.com/office/drawing/2014/main" id="{4EFC2253-7A7A-4BB4-9305-1D87079E32C2}"/>
              </a:ext>
            </a:extLst>
          </p:cNvPr>
          <p:cNvPicPr>
            <a:picLocks noChangeAspect="1"/>
          </p:cNvPicPr>
          <p:nvPr/>
        </p:nvPicPr>
        <p:blipFill>
          <a:blip r:embed="rId3"/>
          <a:stretch>
            <a:fillRect/>
          </a:stretch>
        </p:blipFill>
        <p:spPr>
          <a:xfrm>
            <a:off x="7787027" y="478053"/>
            <a:ext cx="2810448" cy="799721"/>
          </a:xfrm>
          <a:prstGeom prst="rect">
            <a:avLst/>
          </a:prstGeom>
        </p:spPr>
      </p:pic>
    </p:spTree>
    <p:extLst>
      <p:ext uri="{BB962C8B-B14F-4D97-AF65-F5344CB8AC3E}">
        <p14:creationId xmlns:p14="http://schemas.microsoft.com/office/powerpoint/2010/main" val="409302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FA47D0-C3CF-4FBD-877F-F51EAE095CB7}"/>
              </a:ext>
            </a:extLst>
          </p:cNvPr>
          <p:cNvSpPr>
            <a:spLocks noGrp="1"/>
          </p:cNvSpPr>
          <p:nvPr>
            <p:ph type="title"/>
          </p:nvPr>
        </p:nvSpPr>
        <p:spPr>
          <a:xfrm>
            <a:off x="1935333" y="624110"/>
            <a:ext cx="9569280" cy="973871"/>
          </a:xfrm>
        </p:spPr>
        <p:txBody>
          <a:bodyPr/>
          <a:lstStyle/>
          <a:p>
            <a:r>
              <a:rPr lang="nl-NL" dirty="0"/>
              <a:t>De CO2 prestatieladder in het kort</a:t>
            </a:r>
          </a:p>
        </p:txBody>
      </p:sp>
      <p:sp>
        <p:nvSpPr>
          <p:cNvPr id="3" name="Tijdelijke aanduiding voor inhoud 2">
            <a:extLst>
              <a:ext uri="{FF2B5EF4-FFF2-40B4-BE49-F238E27FC236}">
                <a16:creationId xmlns:a16="http://schemas.microsoft.com/office/drawing/2014/main" id="{BE4A7537-9F07-4EA0-B069-0EDA4F6CE485}"/>
              </a:ext>
            </a:extLst>
          </p:cNvPr>
          <p:cNvSpPr>
            <a:spLocks noGrp="1"/>
          </p:cNvSpPr>
          <p:nvPr>
            <p:ph idx="1"/>
          </p:nvPr>
        </p:nvSpPr>
        <p:spPr>
          <a:xfrm>
            <a:off x="1544715" y="2133599"/>
            <a:ext cx="10173809" cy="4347099"/>
          </a:xfrm>
        </p:spPr>
        <p:txBody>
          <a:bodyPr/>
          <a:lstStyle/>
          <a:p>
            <a:r>
              <a:rPr lang="nl-NL" dirty="0"/>
              <a:t>De CO2-Prestatieladder is hét duurzaamheidsinstrument van Nederland dat bedrijven en overheden helpt bij het reduceren van CO2 en kosten. Binnen de bedrijfsvoering, in projecten én in de keten. De Ladder wordt als CO2-managementsysteem en als aanbestedingsinstrument gebruikt.</a:t>
            </a:r>
          </a:p>
          <a:p>
            <a:endParaRPr lang="nl-NL" dirty="0"/>
          </a:p>
          <a:p>
            <a:r>
              <a:rPr lang="nl-NL" dirty="0"/>
              <a:t>Organisaties die zich laten certificeren volgens de Ladder, zullen dit ervaren als een investering die zich direct terugverdient in termen van lagere energiekosten, materiaalbesparing en innovatiewinst. De CO2-Prestatieladder is oorspronkelijk in 2009 ontwikkeld door ProRail en sinds 2011 in eigendom en beheer van de Stichting Klimaatvriendelijk Aanbesteden en Ondernemen.</a:t>
            </a:r>
          </a:p>
        </p:txBody>
      </p:sp>
    </p:spTree>
    <p:extLst>
      <p:ext uri="{BB962C8B-B14F-4D97-AF65-F5344CB8AC3E}">
        <p14:creationId xmlns:p14="http://schemas.microsoft.com/office/powerpoint/2010/main" val="2425709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FA47D0-C3CF-4FBD-877F-F51EAE095CB7}"/>
              </a:ext>
            </a:extLst>
          </p:cNvPr>
          <p:cNvSpPr>
            <a:spLocks noGrp="1"/>
          </p:cNvSpPr>
          <p:nvPr>
            <p:ph type="title"/>
          </p:nvPr>
        </p:nvSpPr>
        <p:spPr>
          <a:xfrm>
            <a:off x="1935333" y="624110"/>
            <a:ext cx="9569280" cy="973871"/>
          </a:xfrm>
        </p:spPr>
        <p:txBody>
          <a:bodyPr/>
          <a:lstStyle/>
          <a:p>
            <a:r>
              <a:rPr lang="nl-NL" dirty="0"/>
              <a:t>De CO2 prestatieladder in het kort</a:t>
            </a:r>
          </a:p>
        </p:txBody>
      </p:sp>
      <p:sp>
        <p:nvSpPr>
          <p:cNvPr id="3" name="Tijdelijke aanduiding voor inhoud 2">
            <a:extLst>
              <a:ext uri="{FF2B5EF4-FFF2-40B4-BE49-F238E27FC236}">
                <a16:creationId xmlns:a16="http://schemas.microsoft.com/office/drawing/2014/main" id="{BE4A7537-9F07-4EA0-B069-0EDA4F6CE485}"/>
              </a:ext>
            </a:extLst>
          </p:cNvPr>
          <p:cNvSpPr>
            <a:spLocks noGrp="1"/>
          </p:cNvSpPr>
          <p:nvPr>
            <p:ph idx="1"/>
          </p:nvPr>
        </p:nvSpPr>
        <p:spPr>
          <a:xfrm>
            <a:off x="1544715" y="1447061"/>
            <a:ext cx="10173809" cy="5033638"/>
          </a:xfrm>
        </p:spPr>
        <p:txBody>
          <a:bodyPr>
            <a:normAutofit lnSpcReduction="10000"/>
          </a:bodyPr>
          <a:lstStyle/>
          <a:p>
            <a:pPr marL="0" indent="0">
              <a:buNone/>
            </a:pPr>
            <a:r>
              <a:rPr lang="nl-NL" dirty="0"/>
              <a:t>DE LADDERSYSTEMATIEK IN HET KORT</a:t>
            </a:r>
          </a:p>
          <a:p>
            <a:pPr marL="0" indent="0">
              <a:buNone/>
            </a:pPr>
            <a:r>
              <a:rPr lang="nl-NL" dirty="0"/>
              <a:t>De CO2-Prestatieladder is een CO2-managementsysteem dat bestaat uit 5 niveaus. Tot en met niveau 3 gaat een organisatie aan de slag met de uitstoot van de eigen organisatie (en alle projecten). Vanaf niveau 4 en 5 wordt er ook werk gemaakt van de CO2-uitstoot in de keten en sector. Een gecertificeerde organisatie voldoet op een bepaald niveau (en alle onderliggende niveaus) aan de eisen van de CO2-Prestatieladder. Deze eisen komen voort uit vier invalshoeken:</a:t>
            </a:r>
          </a:p>
          <a:p>
            <a:pPr marL="0" indent="0">
              <a:buNone/>
            </a:pPr>
            <a:endParaRPr lang="nl-NL" dirty="0"/>
          </a:p>
          <a:p>
            <a:pPr marL="0" indent="0">
              <a:buNone/>
            </a:pPr>
            <a:r>
              <a:rPr lang="nl-NL" dirty="0"/>
              <a:t>A- Inzicht: Het bepalen van de energiestromen en de CO2-footprint;</a:t>
            </a:r>
          </a:p>
          <a:p>
            <a:pPr marL="0" indent="0">
              <a:buNone/>
            </a:pPr>
            <a:endParaRPr lang="nl-NL" dirty="0"/>
          </a:p>
          <a:p>
            <a:pPr marL="0" indent="0">
              <a:buNone/>
            </a:pPr>
            <a:r>
              <a:rPr lang="nl-NL" dirty="0"/>
              <a:t>B- Reductie: het ontwikkelen van ambitieuze doelstellingen voor CO2-reductie;</a:t>
            </a:r>
          </a:p>
          <a:p>
            <a:pPr marL="0" indent="0">
              <a:buNone/>
            </a:pPr>
            <a:endParaRPr lang="nl-NL" dirty="0"/>
          </a:p>
          <a:p>
            <a:pPr marL="0" indent="0">
              <a:buNone/>
            </a:pPr>
            <a:r>
              <a:rPr lang="nl-NL" dirty="0"/>
              <a:t>C- Transparantie: Structurele communicatie over het CO2-beleid;</a:t>
            </a:r>
          </a:p>
          <a:p>
            <a:pPr marL="0" indent="0">
              <a:buNone/>
            </a:pPr>
            <a:endParaRPr lang="nl-NL" dirty="0"/>
          </a:p>
          <a:p>
            <a:pPr marL="0" indent="0">
              <a:buNone/>
            </a:pPr>
            <a:r>
              <a:rPr lang="nl-NL" dirty="0"/>
              <a:t>D- Participatie: Deelname aan initiatieven in de sector op het gebied van CO2-reductie.</a:t>
            </a:r>
          </a:p>
        </p:txBody>
      </p:sp>
    </p:spTree>
    <p:extLst>
      <p:ext uri="{BB962C8B-B14F-4D97-AF65-F5344CB8AC3E}">
        <p14:creationId xmlns:p14="http://schemas.microsoft.com/office/powerpoint/2010/main" val="3169487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FA47D0-C3CF-4FBD-877F-F51EAE095CB7}"/>
              </a:ext>
            </a:extLst>
          </p:cNvPr>
          <p:cNvSpPr>
            <a:spLocks noGrp="1"/>
          </p:cNvSpPr>
          <p:nvPr>
            <p:ph type="title"/>
          </p:nvPr>
        </p:nvSpPr>
        <p:spPr>
          <a:xfrm>
            <a:off x="1935333" y="624110"/>
            <a:ext cx="9569280" cy="973871"/>
          </a:xfrm>
        </p:spPr>
        <p:txBody>
          <a:bodyPr/>
          <a:lstStyle/>
          <a:p>
            <a:r>
              <a:rPr lang="nl-NL" dirty="0"/>
              <a:t>De CO2 prestatieladder in het kort</a:t>
            </a:r>
          </a:p>
        </p:txBody>
      </p:sp>
      <p:pic>
        <p:nvPicPr>
          <p:cNvPr id="4" name="Tijdelijke aanduiding voor inhoud 3">
            <a:extLst>
              <a:ext uri="{FF2B5EF4-FFF2-40B4-BE49-F238E27FC236}">
                <a16:creationId xmlns:a16="http://schemas.microsoft.com/office/drawing/2014/main" id="{D3A307D6-C0AC-4068-AD74-77C77A291009}"/>
              </a:ext>
            </a:extLst>
          </p:cNvPr>
          <p:cNvPicPr>
            <a:picLocks noGrp="1" noChangeAspect="1"/>
          </p:cNvPicPr>
          <p:nvPr>
            <p:ph idx="1"/>
          </p:nvPr>
        </p:nvPicPr>
        <p:blipFill>
          <a:blip r:embed="rId2"/>
          <a:stretch>
            <a:fillRect/>
          </a:stretch>
        </p:blipFill>
        <p:spPr>
          <a:xfrm>
            <a:off x="1850231" y="1420812"/>
            <a:ext cx="4972050" cy="5010150"/>
          </a:xfrm>
          <a:prstGeom prst="rect">
            <a:avLst/>
          </a:prstGeom>
        </p:spPr>
      </p:pic>
      <p:sp>
        <p:nvSpPr>
          <p:cNvPr id="5" name="Tekstvak 4">
            <a:extLst>
              <a:ext uri="{FF2B5EF4-FFF2-40B4-BE49-F238E27FC236}">
                <a16:creationId xmlns:a16="http://schemas.microsoft.com/office/drawing/2014/main" id="{F263F014-D181-47E0-966F-C0752B166C84}"/>
              </a:ext>
            </a:extLst>
          </p:cNvPr>
          <p:cNvSpPr txBox="1"/>
          <p:nvPr/>
        </p:nvSpPr>
        <p:spPr>
          <a:xfrm>
            <a:off x="7162800" y="1504950"/>
            <a:ext cx="4076700" cy="3416320"/>
          </a:xfrm>
          <a:prstGeom prst="rect">
            <a:avLst/>
          </a:prstGeom>
          <a:noFill/>
        </p:spPr>
        <p:txBody>
          <a:bodyPr wrap="square" rtlCol="0">
            <a:spAutoFit/>
          </a:bodyPr>
          <a:lstStyle/>
          <a:p>
            <a:r>
              <a:rPr lang="nl-NL" dirty="0"/>
              <a:t>Elk gecertificeerde organisatie wordt jaarlijks </a:t>
            </a:r>
            <a:r>
              <a:rPr lang="nl-NL" dirty="0" err="1"/>
              <a:t>geaudit</a:t>
            </a:r>
            <a:r>
              <a:rPr lang="nl-NL" dirty="0"/>
              <a:t> door een onafhankelijke en geaccrediteerde Certificerende Instelling (CI).</a:t>
            </a:r>
          </a:p>
          <a:p>
            <a:r>
              <a:rPr lang="nl-NL" dirty="0"/>
              <a:t>Een gecertificeerde organisatie heeft hierdoor gegarandeerd een werkend CO2-managementsysteem voor de organisatie en de projecten, dat jaarlijks wordt getoetst op ambities, reductie en continue verbetering.</a:t>
            </a:r>
          </a:p>
        </p:txBody>
      </p:sp>
    </p:spTree>
    <p:extLst>
      <p:ext uri="{BB962C8B-B14F-4D97-AF65-F5344CB8AC3E}">
        <p14:creationId xmlns:p14="http://schemas.microsoft.com/office/powerpoint/2010/main" val="1670617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CC83F1-EA90-4DCE-843B-6E789DCDEB12}"/>
              </a:ext>
            </a:extLst>
          </p:cNvPr>
          <p:cNvSpPr>
            <a:spLocks noGrp="1"/>
          </p:cNvSpPr>
          <p:nvPr>
            <p:ph type="title"/>
          </p:nvPr>
        </p:nvSpPr>
        <p:spPr>
          <a:xfrm>
            <a:off x="1766657" y="624110"/>
            <a:ext cx="9737956" cy="1280890"/>
          </a:xfrm>
        </p:spPr>
        <p:txBody>
          <a:bodyPr/>
          <a:lstStyle/>
          <a:p>
            <a:r>
              <a:rPr lang="nl-NL" dirty="0"/>
              <a:t>Wat is de Veiligheidsladder / SCL?</a:t>
            </a:r>
          </a:p>
        </p:txBody>
      </p:sp>
      <p:sp>
        <p:nvSpPr>
          <p:cNvPr id="3" name="Tijdelijke aanduiding voor inhoud 2">
            <a:extLst>
              <a:ext uri="{FF2B5EF4-FFF2-40B4-BE49-F238E27FC236}">
                <a16:creationId xmlns:a16="http://schemas.microsoft.com/office/drawing/2014/main" id="{ECC26114-0A37-4D44-8AB6-EB687D046785}"/>
              </a:ext>
            </a:extLst>
          </p:cNvPr>
          <p:cNvSpPr>
            <a:spLocks noGrp="1"/>
          </p:cNvSpPr>
          <p:nvPr>
            <p:ph idx="1"/>
          </p:nvPr>
        </p:nvSpPr>
        <p:spPr>
          <a:xfrm>
            <a:off x="1393794" y="2133599"/>
            <a:ext cx="10110818" cy="4231689"/>
          </a:xfrm>
        </p:spPr>
        <p:txBody>
          <a:bodyPr>
            <a:normAutofit/>
          </a:bodyPr>
          <a:lstStyle/>
          <a:p>
            <a:r>
              <a:rPr lang="nl-NL" sz="2000" dirty="0"/>
              <a:t>Een beoordelingsmethode om veiligheidsbewustzijn  binnen de gehele organisatie in kaart te brengen</a:t>
            </a:r>
          </a:p>
          <a:p>
            <a:r>
              <a:rPr lang="nl-NL" sz="2000" dirty="0"/>
              <a:t>Ontwikkeld door </a:t>
            </a:r>
            <a:r>
              <a:rPr lang="nl-NL" sz="2000" dirty="0" err="1"/>
              <a:t>Prorail</a:t>
            </a:r>
            <a:r>
              <a:rPr lang="nl-NL" sz="2000" dirty="0"/>
              <a:t>, nu in beheer van de NEN en daardoor ook wel Safety Culture Ladder (SCL) genoemd.</a:t>
            </a:r>
          </a:p>
          <a:p>
            <a:r>
              <a:rPr lang="nl-NL" sz="2000" dirty="0"/>
              <a:t>Doel: Het meetbaar maken van veiligheidsbewustzijn en dat vervolgens verbeteren. Zo onveilige situaties en  incidenten terugdringen.</a:t>
            </a:r>
          </a:p>
          <a:p>
            <a:r>
              <a:rPr lang="nl-NL" sz="2000" dirty="0"/>
              <a:t>Des te hoger de mate van veiligheid, des te hoger de score op de ladder</a:t>
            </a:r>
          </a:p>
          <a:p>
            <a:r>
              <a:rPr lang="nl-NL" sz="2000" dirty="0"/>
              <a:t>Toepasbaar voor iedere organisatie, ongeacht type of </a:t>
            </a:r>
            <a:r>
              <a:rPr lang="nl-NL" sz="2000" dirty="0" err="1"/>
              <a:t>branch</a:t>
            </a:r>
            <a:endParaRPr lang="nl-NL" sz="2000" dirty="0"/>
          </a:p>
        </p:txBody>
      </p:sp>
    </p:spTree>
    <p:extLst>
      <p:ext uri="{BB962C8B-B14F-4D97-AF65-F5344CB8AC3E}">
        <p14:creationId xmlns:p14="http://schemas.microsoft.com/office/powerpoint/2010/main" val="3052875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4C478C-8FDE-4028-94FA-26F91FEF961F}"/>
              </a:ext>
            </a:extLst>
          </p:cNvPr>
          <p:cNvSpPr>
            <a:spLocks noGrp="1"/>
          </p:cNvSpPr>
          <p:nvPr>
            <p:ph type="title"/>
          </p:nvPr>
        </p:nvSpPr>
        <p:spPr>
          <a:xfrm>
            <a:off x="1811045" y="624110"/>
            <a:ext cx="9693567" cy="1280890"/>
          </a:xfrm>
        </p:spPr>
        <p:txBody>
          <a:bodyPr/>
          <a:lstStyle/>
          <a:p>
            <a:r>
              <a:rPr lang="nl-NL" dirty="0"/>
              <a:t>Waarom de SCL?</a:t>
            </a:r>
          </a:p>
        </p:txBody>
      </p:sp>
      <p:sp>
        <p:nvSpPr>
          <p:cNvPr id="3" name="Tijdelijke aanduiding voor inhoud 2">
            <a:extLst>
              <a:ext uri="{FF2B5EF4-FFF2-40B4-BE49-F238E27FC236}">
                <a16:creationId xmlns:a16="http://schemas.microsoft.com/office/drawing/2014/main" id="{0D26811B-72AC-405F-9BDA-40F836875EA2}"/>
              </a:ext>
            </a:extLst>
          </p:cNvPr>
          <p:cNvSpPr>
            <a:spLocks noGrp="1"/>
          </p:cNvSpPr>
          <p:nvPr>
            <p:ph idx="1"/>
          </p:nvPr>
        </p:nvSpPr>
        <p:spPr>
          <a:xfrm>
            <a:off x="1811045" y="1651247"/>
            <a:ext cx="9693567" cy="4259975"/>
          </a:xfrm>
        </p:spPr>
        <p:txBody>
          <a:bodyPr>
            <a:normAutofit lnSpcReduction="10000"/>
          </a:bodyPr>
          <a:lstStyle/>
          <a:p>
            <a:r>
              <a:rPr lang="nl-NL" sz="2000" dirty="0"/>
              <a:t>Bewust veiliger werken en handelen en een betere veiligheidscultuur ontwikkelen</a:t>
            </a:r>
          </a:p>
          <a:p>
            <a:r>
              <a:rPr lang="nl-NL" sz="2000" dirty="0"/>
              <a:t>Toon het niveau van veiligheidsbewustzijn aan binnen je organisatie</a:t>
            </a:r>
          </a:p>
          <a:p>
            <a:r>
              <a:rPr lang="nl-NL" sz="2000" dirty="0"/>
              <a:t>Incidenten en ongevallen terugdringen in je organisatie</a:t>
            </a:r>
          </a:p>
          <a:p>
            <a:r>
              <a:rPr lang="nl-NL" sz="2000" dirty="0"/>
              <a:t>Minder onkosten door o.a. schadevergoedingen en ziekteverzuim</a:t>
            </a:r>
          </a:p>
          <a:p>
            <a:r>
              <a:rPr lang="nl-NL" sz="2000" dirty="0"/>
              <a:t>Een continue verbetercultuur m.b.t. veilig werken</a:t>
            </a:r>
          </a:p>
          <a:p>
            <a:r>
              <a:rPr lang="nl-NL" sz="2000" dirty="0"/>
              <a:t>Steeds vaker geëist vanuit opdrachtgevers; </a:t>
            </a:r>
          </a:p>
          <a:p>
            <a:r>
              <a:rPr lang="nl-NL" sz="2000" dirty="0"/>
              <a:t>Veel opdrachtgevers van SBB Bouman; dit zijn onder andere ProRail, Rijkswaterstaat, het Rijksvastgoedbedrijf, </a:t>
            </a:r>
            <a:r>
              <a:rPr lang="nl-NL" sz="2000" dirty="0" err="1"/>
              <a:t>Tennet</a:t>
            </a:r>
            <a:r>
              <a:rPr lang="nl-NL" sz="2000" dirty="0"/>
              <a:t> en bijna alle grote bouwbedrijven.</a:t>
            </a:r>
          </a:p>
          <a:p>
            <a:r>
              <a:rPr lang="nl-NL" sz="2000" dirty="0"/>
              <a:t>Onderscheidend vermogen t.o.v. concurrenten</a:t>
            </a:r>
          </a:p>
        </p:txBody>
      </p:sp>
    </p:spTree>
    <p:extLst>
      <p:ext uri="{BB962C8B-B14F-4D97-AF65-F5344CB8AC3E}">
        <p14:creationId xmlns:p14="http://schemas.microsoft.com/office/powerpoint/2010/main" val="2036923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00926B-ACFD-4897-96E7-C3D725A09E7C}"/>
              </a:ext>
            </a:extLst>
          </p:cNvPr>
          <p:cNvSpPr>
            <a:spLocks noGrp="1"/>
          </p:cNvSpPr>
          <p:nvPr>
            <p:ph type="title"/>
          </p:nvPr>
        </p:nvSpPr>
        <p:spPr>
          <a:xfrm>
            <a:off x="649224" y="645106"/>
            <a:ext cx="3650279" cy="1259894"/>
          </a:xfrm>
        </p:spPr>
        <p:txBody>
          <a:bodyPr>
            <a:normAutofit/>
          </a:bodyPr>
          <a:lstStyle/>
          <a:p>
            <a:r>
              <a:rPr lang="nl-NL" dirty="0"/>
              <a:t>De 5 laddertreden</a:t>
            </a:r>
          </a:p>
        </p:txBody>
      </p:sp>
      <p:sp>
        <p:nvSpPr>
          <p:cNvPr id="8" name="Content Placeholder 7">
            <a:extLst>
              <a:ext uri="{FF2B5EF4-FFF2-40B4-BE49-F238E27FC236}">
                <a16:creationId xmlns:a16="http://schemas.microsoft.com/office/drawing/2014/main" id="{D003FD1E-ADD0-4CAB-9778-079E8E7D11A8}"/>
              </a:ext>
            </a:extLst>
          </p:cNvPr>
          <p:cNvSpPr>
            <a:spLocks noGrp="1"/>
          </p:cNvSpPr>
          <p:nvPr>
            <p:ph idx="1"/>
          </p:nvPr>
        </p:nvSpPr>
        <p:spPr>
          <a:xfrm>
            <a:off x="649225" y="2133600"/>
            <a:ext cx="3650278" cy="3759253"/>
          </a:xfrm>
        </p:spPr>
        <p:txBody>
          <a:bodyPr>
            <a:normAutofit/>
          </a:bodyPr>
          <a:lstStyle/>
          <a:p>
            <a:pPr marL="0" indent="0">
              <a:buNone/>
            </a:pPr>
            <a:r>
              <a:rPr lang="nl-NL" dirty="0"/>
              <a:t>5 laddertreden: Ieder niveau geeft de ontwikkelingsfase weer waarin de organisatie zich bevindt op gebied van veiligheidsbewustzijn.</a:t>
            </a:r>
          </a:p>
          <a:p>
            <a:r>
              <a:rPr lang="nl-NL" dirty="0"/>
              <a:t>1. Pathologisch</a:t>
            </a:r>
          </a:p>
          <a:p>
            <a:r>
              <a:rPr lang="nl-NL" dirty="0"/>
              <a:t>2. Reactief</a:t>
            </a:r>
          </a:p>
          <a:p>
            <a:r>
              <a:rPr lang="nl-NL" dirty="0"/>
              <a:t>3. Berekenend</a:t>
            </a:r>
          </a:p>
          <a:p>
            <a:r>
              <a:rPr lang="nl-NL" dirty="0"/>
              <a:t>4. Proactief</a:t>
            </a:r>
          </a:p>
          <a:p>
            <a:r>
              <a:rPr lang="nl-NL" dirty="0"/>
              <a:t>5. Vooruitstrevend</a:t>
            </a:r>
            <a:endParaRPr lang="en-US" dirty="0"/>
          </a:p>
        </p:txBody>
      </p:sp>
      <p:pic>
        <p:nvPicPr>
          <p:cNvPr id="4" name="Tijdelijke aanduiding voor inhoud 3">
            <a:extLst>
              <a:ext uri="{FF2B5EF4-FFF2-40B4-BE49-F238E27FC236}">
                <a16:creationId xmlns:a16="http://schemas.microsoft.com/office/drawing/2014/main" id="{BB5307AE-0AFB-4C95-8955-600F384DD039}"/>
              </a:ext>
            </a:extLst>
          </p:cNvPr>
          <p:cNvPicPr>
            <a:picLocks noChangeAspect="1"/>
          </p:cNvPicPr>
          <p:nvPr/>
        </p:nvPicPr>
        <p:blipFill>
          <a:blip r:embed="rId3"/>
          <a:stretch>
            <a:fillRect/>
          </a:stretch>
        </p:blipFill>
        <p:spPr>
          <a:xfrm>
            <a:off x="4619543" y="1267311"/>
            <a:ext cx="6953577" cy="4556439"/>
          </a:xfrm>
          <a:prstGeom prst="rect">
            <a:avLst/>
          </a:prstGeom>
        </p:spPr>
      </p:pic>
    </p:spTree>
    <p:extLst>
      <p:ext uri="{BB962C8B-B14F-4D97-AF65-F5344CB8AC3E}">
        <p14:creationId xmlns:p14="http://schemas.microsoft.com/office/powerpoint/2010/main" val="416349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F1711-057C-456B-BA69-65D4C331A751}"/>
              </a:ext>
            </a:extLst>
          </p:cNvPr>
          <p:cNvSpPr>
            <a:spLocks noGrp="1"/>
          </p:cNvSpPr>
          <p:nvPr>
            <p:ph type="title"/>
          </p:nvPr>
        </p:nvSpPr>
        <p:spPr>
          <a:xfrm>
            <a:off x="649224" y="645106"/>
            <a:ext cx="3970319" cy="1259894"/>
          </a:xfrm>
        </p:spPr>
        <p:txBody>
          <a:bodyPr>
            <a:normAutofit fontScale="90000"/>
          </a:bodyPr>
          <a:lstStyle/>
          <a:p>
            <a:r>
              <a:rPr lang="nl-NL" dirty="0"/>
              <a:t>Het certificatieschema</a:t>
            </a:r>
          </a:p>
        </p:txBody>
      </p:sp>
      <p:sp>
        <p:nvSpPr>
          <p:cNvPr id="9" name="Content Placeholder 8">
            <a:extLst>
              <a:ext uri="{FF2B5EF4-FFF2-40B4-BE49-F238E27FC236}">
                <a16:creationId xmlns:a16="http://schemas.microsoft.com/office/drawing/2014/main" id="{D26225AC-6E42-4AB2-AEF7-CDC66B6C705E}"/>
              </a:ext>
            </a:extLst>
          </p:cNvPr>
          <p:cNvSpPr>
            <a:spLocks noGrp="1"/>
          </p:cNvSpPr>
          <p:nvPr>
            <p:ph idx="1"/>
          </p:nvPr>
        </p:nvSpPr>
        <p:spPr>
          <a:xfrm>
            <a:off x="649225" y="1905000"/>
            <a:ext cx="3970318" cy="3987853"/>
          </a:xfrm>
        </p:spPr>
        <p:txBody>
          <a:bodyPr>
            <a:normAutofit fontScale="92500"/>
          </a:bodyPr>
          <a:lstStyle/>
          <a:p>
            <a:pPr marL="0" indent="0">
              <a:buNone/>
            </a:pPr>
            <a:r>
              <a:rPr lang="nl-NL" dirty="0"/>
              <a:t>Certificatieschema op basis van 6 bedrijfsaspecten met daaronder 18 bedrijfskarakteristieken (met criteria en richtlijnen) waarop een organisatie wordt beoordeeld.</a:t>
            </a:r>
          </a:p>
          <a:p>
            <a:r>
              <a:rPr lang="nl-NL" dirty="0"/>
              <a:t>1. Leiderschap &amp; betrokkenheid</a:t>
            </a:r>
          </a:p>
          <a:p>
            <a:r>
              <a:rPr lang="nl-NL" dirty="0"/>
              <a:t>2. Beleid &amp; strategie</a:t>
            </a:r>
          </a:p>
          <a:p>
            <a:r>
              <a:rPr lang="nl-NL" dirty="0"/>
              <a:t>3. Organisatie en opdrachtnemers</a:t>
            </a:r>
          </a:p>
          <a:p>
            <a:r>
              <a:rPr lang="nl-NL" dirty="0"/>
              <a:t>4. Werkplek en procedures</a:t>
            </a:r>
          </a:p>
          <a:p>
            <a:r>
              <a:rPr lang="nl-NL" dirty="0"/>
              <a:t>5. Afwijkingen en communicatie</a:t>
            </a:r>
          </a:p>
          <a:p>
            <a:r>
              <a:rPr lang="nl-NL" dirty="0"/>
              <a:t>6. Audits en statistieken</a:t>
            </a:r>
            <a:endParaRPr lang="en-US" dirty="0"/>
          </a:p>
        </p:txBody>
      </p:sp>
      <p:pic>
        <p:nvPicPr>
          <p:cNvPr id="5" name="Tijdelijke aanduiding voor inhoud 4">
            <a:extLst>
              <a:ext uri="{FF2B5EF4-FFF2-40B4-BE49-F238E27FC236}">
                <a16:creationId xmlns:a16="http://schemas.microsoft.com/office/drawing/2014/main" id="{AD7F8A68-74B7-4FAE-A49C-B75C33BC9BF1}"/>
              </a:ext>
            </a:extLst>
          </p:cNvPr>
          <p:cNvPicPr>
            <a:picLocks noChangeAspect="1"/>
          </p:cNvPicPr>
          <p:nvPr/>
        </p:nvPicPr>
        <p:blipFill>
          <a:blip r:embed="rId2"/>
          <a:stretch>
            <a:fillRect/>
          </a:stretch>
        </p:blipFill>
        <p:spPr>
          <a:xfrm>
            <a:off x="5015883" y="928326"/>
            <a:ext cx="6557237" cy="4676281"/>
          </a:xfrm>
          <a:prstGeom prst="rect">
            <a:avLst/>
          </a:prstGeom>
        </p:spPr>
      </p:pic>
    </p:spTree>
    <p:extLst>
      <p:ext uri="{BB962C8B-B14F-4D97-AF65-F5344CB8AC3E}">
        <p14:creationId xmlns:p14="http://schemas.microsoft.com/office/powerpoint/2010/main" val="4279196289"/>
      </p:ext>
    </p:extLst>
  </p:cSld>
  <p:clrMapOvr>
    <a:masterClrMapping/>
  </p:clrMapOvr>
</p:sld>
</file>

<file path=ppt/theme/theme1.xml><?xml version="1.0" encoding="utf-8"?>
<a:theme xmlns:a="http://schemas.openxmlformats.org/drawingml/2006/main" name="Sliert">
  <a:themeElements>
    <a:clrScheme name="Sliert">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Slier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ert">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1720</TotalTime>
  <Words>658</Words>
  <Application>Microsoft Office PowerPoint</Application>
  <PresentationFormat>Breedbeeld</PresentationFormat>
  <Paragraphs>53</Paragraphs>
  <Slides>8</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Century Gothic</vt:lpstr>
      <vt:lpstr>Wingdings 3</vt:lpstr>
      <vt:lpstr>Sliert</vt:lpstr>
      <vt:lpstr>Safety Culture ladder &amp; CO2 prestatieladder</vt:lpstr>
      <vt:lpstr>De CO2 prestatieladder in het kort</vt:lpstr>
      <vt:lpstr>De CO2 prestatieladder in het kort</vt:lpstr>
      <vt:lpstr>De CO2 prestatieladder in het kort</vt:lpstr>
      <vt:lpstr>Wat is de Veiligheidsladder / SCL?</vt:lpstr>
      <vt:lpstr>Waarom de SCL?</vt:lpstr>
      <vt:lpstr>De 5 laddertreden</vt:lpstr>
      <vt:lpstr>Het certificatieschema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Culture ladder</dc:title>
  <dc:creator>M. Boer</dc:creator>
  <cp:lastModifiedBy>Andre Hofman | SSB Bouman</cp:lastModifiedBy>
  <cp:revision>7</cp:revision>
  <cp:lastPrinted>2022-01-20T13:27:46Z</cp:lastPrinted>
  <dcterms:created xsi:type="dcterms:W3CDTF">2021-03-23T08:14:40Z</dcterms:created>
  <dcterms:modified xsi:type="dcterms:W3CDTF">2022-02-02T13:44:10Z</dcterms:modified>
</cp:coreProperties>
</file>